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trictFirstAndLastChars="0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495" r:id="rId2"/>
    <p:sldId id="352" r:id="rId3"/>
    <p:sldId id="483" r:id="rId4"/>
    <p:sldId id="484" r:id="rId5"/>
    <p:sldId id="485" r:id="rId6"/>
    <p:sldId id="486" r:id="rId7"/>
    <p:sldId id="487" r:id="rId8"/>
    <p:sldId id="488" r:id="rId9"/>
    <p:sldId id="489" r:id="rId10"/>
    <p:sldId id="490" r:id="rId11"/>
    <p:sldId id="492" r:id="rId12"/>
    <p:sldId id="491" r:id="rId13"/>
    <p:sldId id="493" r:id="rId14"/>
    <p:sldId id="480" r:id="rId15"/>
  </p:sldIdLst>
  <p:sldSz cx="9144000" cy="6858000" type="screen4x3"/>
  <p:notesSz cx="7102475" cy="102330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3D81"/>
    <a:srgbClr val="6699FF"/>
    <a:srgbClr val="3399FF"/>
    <a:srgbClr val="677BAE"/>
    <a:srgbClr val="464847"/>
    <a:srgbClr val="62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93910" autoAdjust="0"/>
  </p:normalViewPr>
  <p:slideViewPr>
    <p:cSldViewPr>
      <p:cViewPr>
        <p:scale>
          <a:sx n="150" d="100"/>
          <a:sy n="150" d="100"/>
        </p:scale>
        <p:origin x="342" y="-17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50" d="100"/>
        <a:sy n="150" d="100"/>
      </p:scale>
      <p:origin x="0" y="-4734"/>
    </p:cViewPr>
  </p:sorterViewPr>
  <p:notesViewPr>
    <p:cSldViewPr>
      <p:cViewPr varScale="1">
        <p:scale>
          <a:sx n="119" d="100"/>
          <a:sy n="119" d="100"/>
        </p:scale>
        <p:origin x="-3192" y="-104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855" cy="51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69" tIns="47735" rIns="95469" bIns="4773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621" y="0"/>
            <a:ext cx="3076854" cy="51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69" tIns="47735" rIns="95469" bIns="4773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0800"/>
            <a:ext cx="3076855" cy="51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69" tIns="47735" rIns="95469" bIns="4773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621" y="9720800"/>
            <a:ext cx="3076854" cy="51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69" tIns="47735" rIns="95469" bIns="47735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24D81B8-19C8-48E2-829D-FAF710ACCA1F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32142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855" cy="51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69" tIns="47735" rIns="95469" bIns="4773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621" y="0"/>
            <a:ext cx="3076854" cy="51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69" tIns="47735" rIns="95469" bIns="4773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108" y="4860401"/>
            <a:ext cx="5208261" cy="460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69" tIns="47735" rIns="95469" bIns="477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800"/>
            <a:ext cx="3076855" cy="51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69" tIns="47735" rIns="95469" bIns="4773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621" y="9720800"/>
            <a:ext cx="3076854" cy="51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69" tIns="47735" rIns="95469" bIns="47735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7A272BC-CC66-4B43-81D1-53A091E941F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971810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70068" indent="-29618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4720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58607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32495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06383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0271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54159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28046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1AEC13D-C4CC-4B1C-B349-C3D389B64A1D}" type="slidenum">
              <a:rPr lang="en-US" altLang="cs-CZ" sz="1200"/>
              <a:pPr/>
              <a:t>2</a:t>
            </a:fld>
            <a:endParaRPr lang="en-US" altLang="cs-CZ" sz="1200"/>
          </a:p>
        </p:txBody>
      </p:sp>
      <p:sp>
        <p:nvSpPr>
          <p:cNvPr id="51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031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70068" indent="-29618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4720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58607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32495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06383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0271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54159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28046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4BEF310-EBCE-4DB2-A3FD-AACCA7089ACC}" type="slidenum">
              <a:rPr lang="en-US" altLang="cs-CZ" sz="1200"/>
              <a:pPr/>
              <a:t>11</a:t>
            </a:fld>
            <a:endParaRPr lang="en-US" altLang="cs-CZ" sz="1200"/>
          </a:p>
        </p:txBody>
      </p:sp>
      <p:sp>
        <p:nvSpPr>
          <p:cNvPr id="71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5160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70068" indent="-29618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4720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58607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32495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06383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0271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54159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28046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4BEF310-EBCE-4DB2-A3FD-AACCA7089ACC}" type="slidenum">
              <a:rPr lang="en-US" altLang="cs-CZ" sz="1200"/>
              <a:pPr/>
              <a:t>12</a:t>
            </a:fld>
            <a:endParaRPr lang="en-US" altLang="cs-CZ" sz="1200"/>
          </a:p>
        </p:txBody>
      </p:sp>
      <p:sp>
        <p:nvSpPr>
          <p:cNvPr id="71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6467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70068" indent="-29618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4720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58607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32495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06383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0271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54159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28046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4BEF310-EBCE-4DB2-A3FD-AACCA7089ACC}" type="slidenum">
              <a:rPr lang="en-US" altLang="cs-CZ" sz="1200"/>
              <a:pPr/>
              <a:t>13</a:t>
            </a:fld>
            <a:endParaRPr lang="en-US" altLang="cs-CZ" sz="1200"/>
          </a:p>
        </p:txBody>
      </p:sp>
      <p:sp>
        <p:nvSpPr>
          <p:cNvPr id="71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7097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70068" indent="-29618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4720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58607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32495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06383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0271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54159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28046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4BEF310-EBCE-4DB2-A3FD-AACCA7089ACC}" type="slidenum">
              <a:rPr lang="en-US" altLang="cs-CZ" sz="1200"/>
              <a:pPr/>
              <a:t>14</a:t>
            </a:fld>
            <a:endParaRPr lang="en-US" altLang="cs-CZ" sz="1200"/>
          </a:p>
        </p:txBody>
      </p:sp>
      <p:sp>
        <p:nvSpPr>
          <p:cNvPr id="71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9063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70068" indent="-29618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4720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58607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32495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06383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0271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54159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28046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4BEF310-EBCE-4DB2-A3FD-AACCA7089ACC}" type="slidenum">
              <a:rPr lang="en-US" altLang="cs-CZ" sz="1200"/>
              <a:pPr/>
              <a:t>3</a:t>
            </a:fld>
            <a:endParaRPr lang="en-US" altLang="cs-CZ" sz="1200"/>
          </a:p>
        </p:txBody>
      </p:sp>
      <p:sp>
        <p:nvSpPr>
          <p:cNvPr id="71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8893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70068" indent="-29618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4720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58607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32495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06383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0271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54159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28046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4BEF310-EBCE-4DB2-A3FD-AACCA7089ACC}" type="slidenum">
              <a:rPr lang="en-US" altLang="cs-CZ" sz="1200"/>
              <a:pPr/>
              <a:t>4</a:t>
            </a:fld>
            <a:endParaRPr lang="en-US" altLang="cs-CZ" sz="1200"/>
          </a:p>
        </p:txBody>
      </p:sp>
      <p:sp>
        <p:nvSpPr>
          <p:cNvPr id="71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5733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70068" indent="-29618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4720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58607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32495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06383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0271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54159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28046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4BEF310-EBCE-4DB2-A3FD-AACCA7089ACC}" type="slidenum">
              <a:rPr lang="en-US" altLang="cs-CZ" sz="1200"/>
              <a:pPr/>
              <a:t>5</a:t>
            </a:fld>
            <a:endParaRPr lang="en-US" altLang="cs-CZ" sz="1200"/>
          </a:p>
        </p:txBody>
      </p:sp>
      <p:sp>
        <p:nvSpPr>
          <p:cNvPr id="71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834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70068" indent="-29618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4720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58607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32495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06383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0271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54159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28046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4BEF310-EBCE-4DB2-A3FD-AACCA7089ACC}" type="slidenum">
              <a:rPr lang="en-US" altLang="cs-CZ" sz="1200"/>
              <a:pPr/>
              <a:t>6</a:t>
            </a:fld>
            <a:endParaRPr lang="en-US" altLang="cs-CZ" sz="1200"/>
          </a:p>
        </p:txBody>
      </p:sp>
      <p:sp>
        <p:nvSpPr>
          <p:cNvPr id="71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3556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70068" indent="-29618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4720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58607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32495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06383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0271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54159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28046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4BEF310-EBCE-4DB2-A3FD-AACCA7089ACC}" type="slidenum">
              <a:rPr lang="en-US" altLang="cs-CZ" sz="1200"/>
              <a:pPr/>
              <a:t>7</a:t>
            </a:fld>
            <a:endParaRPr lang="en-US" altLang="cs-CZ" sz="1200"/>
          </a:p>
        </p:txBody>
      </p:sp>
      <p:sp>
        <p:nvSpPr>
          <p:cNvPr id="71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9411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70068" indent="-29618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4720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58607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32495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06383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0271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54159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28046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4BEF310-EBCE-4DB2-A3FD-AACCA7089ACC}" type="slidenum">
              <a:rPr lang="en-US" altLang="cs-CZ" sz="1200"/>
              <a:pPr/>
              <a:t>8</a:t>
            </a:fld>
            <a:endParaRPr lang="en-US" altLang="cs-CZ" sz="1200"/>
          </a:p>
        </p:txBody>
      </p:sp>
      <p:sp>
        <p:nvSpPr>
          <p:cNvPr id="71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3655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70068" indent="-29618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4720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58607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32495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06383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0271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54159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28046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4BEF310-EBCE-4DB2-A3FD-AACCA7089ACC}" type="slidenum">
              <a:rPr lang="en-US" altLang="cs-CZ" sz="1200"/>
              <a:pPr/>
              <a:t>9</a:t>
            </a:fld>
            <a:endParaRPr lang="en-US" altLang="cs-CZ" sz="1200"/>
          </a:p>
        </p:txBody>
      </p:sp>
      <p:sp>
        <p:nvSpPr>
          <p:cNvPr id="71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3984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70068" indent="-29618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4720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58607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32495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06383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0271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54159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28046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4BEF310-EBCE-4DB2-A3FD-AACCA7089ACC}" type="slidenum">
              <a:rPr lang="en-US" altLang="cs-CZ" sz="1200"/>
              <a:pPr/>
              <a:t>10</a:t>
            </a:fld>
            <a:endParaRPr lang="en-US" altLang="cs-CZ" sz="1200"/>
          </a:p>
        </p:txBody>
      </p:sp>
      <p:sp>
        <p:nvSpPr>
          <p:cNvPr id="71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0314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2B3FF-0F6B-4244-A1AE-6B83C5DD24C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889954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F10D8-829D-43ED-A734-B705CCB14BE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20003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D41C1-239F-4DF8-8252-D9291D2610B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5111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C8595-814F-40B3-BBC4-F04D65E9E1DB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97999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0D2F8-AF0D-4056-8914-185B156F9F35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64676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828D9-478A-420D-95FE-528B1FCD8C0C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9554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8AC7C-68BF-450C-8528-E043ACDEA2BA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172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77A67-E0DF-4AD1-A55B-53F349051710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577633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D45FE-5FFE-4400-B60B-757A6D5FD023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505474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32EF1-053A-419B-8B82-40C051938B51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947687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F12EC-31B4-40DA-8124-80CFE5E3F08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70136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_ppt_2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5" rIns="91428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text styles</a:t>
            </a:r>
          </a:p>
          <a:p>
            <a:pPr lvl="1"/>
            <a:r>
              <a:rPr lang="en-US" altLang="cs-CZ" smtClean="0"/>
              <a:t>Second level</a:t>
            </a:r>
          </a:p>
          <a:p>
            <a:pPr lvl="2"/>
            <a:r>
              <a:rPr lang="en-US" altLang="cs-CZ" smtClean="0"/>
              <a:t>Third level</a:t>
            </a:r>
          </a:p>
          <a:p>
            <a:pPr lvl="3"/>
            <a:r>
              <a:rPr lang="en-US" altLang="cs-CZ" smtClean="0"/>
              <a:t>Fourth level</a:t>
            </a:r>
          </a:p>
          <a:p>
            <a:pPr lvl="4"/>
            <a:r>
              <a:rPr lang="en-US" altLang="cs-CZ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9C7C982-991F-48E7-B4C6-925E52CF57D5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trea.com/" TargetMode="External"/><Relationship Id="rId5" Type="http://schemas.openxmlformats.org/officeDocument/2006/relationships/hyperlink" Target="https://www.atrea.com/en/duplex-en" TargetMode="Externa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rea.cz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4100" name="Picture 6" descr="titul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84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2"/>
          <p:cNvSpPr txBox="1">
            <a:spLocks noChangeArrowheads="1"/>
          </p:cNvSpPr>
          <p:nvPr/>
        </p:nvSpPr>
        <p:spPr bwMode="auto">
          <a:xfrm>
            <a:off x="0" y="1008000"/>
            <a:ext cx="91440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lvl="1" algn="ctr"/>
            <a:r>
              <a:rPr lang="cs-CZ" sz="1800" dirty="0" smtClean="0"/>
              <a:t>10. </a:t>
            </a:r>
            <a:r>
              <a:rPr lang="en-GB" sz="1800" dirty="0" smtClean="0"/>
              <a:t>In the </a:t>
            </a:r>
            <a:r>
              <a:rPr lang="en-GB" sz="1800" b="1" dirty="0" smtClean="0"/>
              <a:t>Controls </a:t>
            </a:r>
            <a:r>
              <a:rPr lang="en-GB" sz="1800" dirty="0" smtClean="0"/>
              <a:t>tab check the selected control system of the unit</a:t>
            </a:r>
            <a:endParaRPr lang="en-GB" sz="1800" dirty="0"/>
          </a:p>
        </p:txBody>
      </p:sp>
      <p:pic>
        <p:nvPicPr>
          <p:cNvPr id="6150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3663"/>
            <a:ext cx="5175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755576" y="1918322"/>
            <a:ext cx="7560000" cy="1848138"/>
            <a:chOff x="792000" y="1830451"/>
            <a:chExt cx="7560000" cy="1848138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00" y="1830451"/>
              <a:ext cx="7560000" cy="1848138"/>
            </a:xfrm>
            <a:prstGeom prst="rect">
              <a:avLst/>
            </a:prstGeom>
          </p:spPr>
        </p:pic>
        <p:cxnSp>
          <p:nvCxnSpPr>
            <p:cNvPr id="18" name="Přímá spojnice 17"/>
            <p:cNvCxnSpPr/>
            <p:nvPr/>
          </p:nvCxnSpPr>
          <p:spPr bwMode="auto">
            <a:xfrm>
              <a:off x="2952240" y="2082171"/>
              <a:ext cx="432048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Šipka doprava 16"/>
            <p:cNvSpPr>
              <a:spLocks noChangeAspect="1"/>
            </p:cNvSpPr>
            <p:nvPr/>
          </p:nvSpPr>
          <p:spPr bwMode="auto">
            <a:xfrm rot="10800000">
              <a:off x="3888344" y="1995220"/>
              <a:ext cx="587585" cy="497007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683568" y="4652696"/>
            <a:ext cx="5976441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sz="1800" dirty="0" smtClean="0"/>
              <a:t>The RD5 control system makes it possible to connect to the unit over the internet or use a touch-screen controller</a:t>
            </a:r>
            <a:r>
              <a:rPr lang="cs-CZ" sz="1800" dirty="0" smtClean="0"/>
              <a:t>.</a:t>
            </a:r>
            <a:endParaRPr lang="en-GB" sz="1800" dirty="0" smtClean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446210"/>
            <a:ext cx="1503987" cy="1143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" y="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GB" altLang="cs-CZ" sz="1800" b="1" dirty="0" smtClean="0">
                <a:solidFill>
                  <a:srgbClr val="003D81"/>
                </a:solidFill>
              </a:rPr>
              <a:t>Selection SW, Configuration of the unit </a:t>
            </a:r>
            <a:endParaRPr lang="en-GB" altLang="cs-CZ" sz="1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02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152400" y="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800" b="1" dirty="0" smtClean="0">
                <a:solidFill>
                  <a:srgbClr val="003D81"/>
                </a:solidFill>
              </a:rPr>
              <a:t>Selection SW – Exporting a project</a:t>
            </a:r>
            <a:endParaRPr lang="en-GB" altLang="cs-CZ" sz="1800" dirty="0">
              <a:solidFill>
                <a:schemeClr val="tx2"/>
              </a:solidFill>
            </a:endParaRPr>
          </a:p>
        </p:txBody>
      </p:sp>
      <p:sp>
        <p:nvSpPr>
          <p:cNvPr id="3077" name="Text Box 2"/>
          <p:cNvSpPr txBox="1">
            <a:spLocks noChangeArrowheads="1"/>
          </p:cNvSpPr>
          <p:nvPr/>
        </p:nvSpPr>
        <p:spPr bwMode="auto">
          <a:xfrm>
            <a:off x="0" y="1008000"/>
            <a:ext cx="91440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lvl="1" algn="ctr"/>
            <a:r>
              <a:rPr lang="cs-CZ" sz="1800" b="1" dirty="0" smtClean="0"/>
              <a:t>11. </a:t>
            </a:r>
            <a:r>
              <a:rPr lang="en-GB" sz="1800" b="1" dirty="0" smtClean="0"/>
              <a:t>Print your project or save it as a PDF file</a:t>
            </a:r>
            <a:endParaRPr lang="en-GB" sz="1800" b="1" dirty="0"/>
          </a:p>
        </p:txBody>
      </p:sp>
      <p:pic>
        <p:nvPicPr>
          <p:cNvPr id="6150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3663"/>
            <a:ext cx="5175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686134" y="1606753"/>
            <a:ext cx="4533937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4200"/>
              </a:spcAft>
            </a:pPr>
            <a:r>
              <a:rPr lang="en-GB" sz="1800" dirty="0" smtClean="0"/>
              <a:t>Choose </a:t>
            </a:r>
            <a:r>
              <a:rPr lang="cs-CZ" sz="1800" b="1" dirty="0" smtClean="0"/>
              <a:t>Project</a:t>
            </a:r>
            <a:r>
              <a:rPr lang="en-GB" sz="1800" dirty="0" smtClean="0"/>
              <a:t> &gt; </a:t>
            </a:r>
            <a:r>
              <a:rPr lang="en-GB" sz="1800" b="1" dirty="0" smtClean="0"/>
              <a:t>Print </a:t>
            </a:r>
            <a:r>
              <a:rPr lang="en-GB" sz="1800" dirty="0" smtClean="0"/>
              <a:t>or </a:t>
            </a:r>
            <a:r>
              <a:rPr lang="en-GB" sz="1800" b="1" dirty="0" smtClean="0"/>
              <a:t>Export to PDF</a:t>
            </a:r>
            <a:endParaRPr lang="en-GB" sz="18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944733"/>
            <a:ext cx="3240000" cy="27093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94569"/>
            <a:ext cx="2880000" cy="407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6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2"/>
          <p:cNvSpPr txBox="1">
            <a:spLocks noChangeArrowheads="1"/>
          </p:cNvSpPr>
          <p:nvPr/>
        </p:nvSpPr>
        <p:spPr bwMode="auto">
          <a:xfrm>
            <a:off x="0" y="1008000"/>
            <a:ext cx="91440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lvl="1" algn="ctr"/>
            <a:r>
              <a:rPr lang="cs-CZ" sz="1800" b="1" dirty="0" smtClean="0"/>
              <a:t>12. </a:t>
            </a:r>
            <a:r>
              <a:rPr lang="en-GB" sz="1800" b="1" dirty="0" smtClean="0"/>
              <a:t>Save your data in DXF or IFC (BIM)</a:t>
            </a:r>
            <a:endParaRPr lang="en-GB" sz="1800" b="1" dirty="0"/>
          </a:p>
        </p:txBody>
      </p:sp>
      <p:pic>
        <p:nvPicPr>
          <p:cNvPr id="6150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3663"/>
            <a:ext cx="5175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432520" y="1401303"/>
            <a:ext cx="8243936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lvl="1" indent="0">
              <a:spcBef>
                <a:spcPts val="1200"/>
              </a:spcBef>
              <a:spcAft>
                <a:spcPts val="4200"/>
              </a:spcAft>
            </a:pPr>
            <a:r>
              <a:rPr lang="en-GB" sz="1800" dirty="0" smtClean="0"/>
              <a:t>Choose </a:t>
            </a:r>
            <a:r>
              <a:rPr lang="en-GB" sz="1800" b="1" dirty="0" smtClean="0"/>
              <a:t>Design</a:t>
            </a:r>
            <a:r>
              <a:rPr lang="en-GB" sz="1800" dirty="0" smtClean="0"/>
              <a:t> &gt; </a:t>
            </a:r>
            <a:r>
              <a:rPr lang="en-GB" sz="1800" b="1" dirty="0" smtClean="0"/>
              <a:t>Export to DXF / BIM</a:t>
            </a:r>
            <a:endParaRPr lang="en-GB" sz="1800" dirty="0" smtClean="0"/>
          </a:p>
        </p:txBody>
      </p:sp>
      <p:grpSp>
        <p:nvGrpSpPr>
          <p:cNvPr id="5" name="Skupina 4"/>
          <p:cNvGrpSpPr/>
          <p:nvPr/>
        </p:nvGrpSpPr>
        <p:grpSpPr>
          <a:xfrm>
            <a:off x="2160320" y="1916832"/>
            <a:ext cx="5292000" cy="4239168"/>
            <a:chOff x="2160320" y="1916832"/>
            <a:chExt cx="5292000" cy="4239168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0320" y="1916832"/>
              <a:ext cx="5292000" cy="4227931"/>
            </a:xfrm>
            <a:prstGeom prst="rect">
              <a:avLst/>
            </a:prstGeom>
          </p:spPr>
        </p:pic>
        <p:cxnSp>
          <p:nvCxnSpPr>
            <p:cNvPr id="8" name="Přímá spojnice 7"/>
            <p:cNvCxnSpPr/>
            <p:nvPr/>
          </p:nvCxnSpPr>
          <p:spPr bwMode="auto">
            <a:xfrm>
              <a:off x="2656757" y="2060848"/>
              <a:ext cx="32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Obdélník 8"/>
            <p:cNvSpPr/>
            <p:nvPr/>
          </p:nvSpPr>
          <p:spPr bwMode="auto">
            <a:xfrm>
              <a:off x="6084168" y="5976000"/>
              <a:ext cx="684000" cy="180000"/>
            </a:xfrm>
            <a:prstGeom prst="rect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52400" y="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800" b="1" dirty="0" smtClean="0">
                <a:solidFill>
                  <a:srgbClr val="003D81"/>
                </a:solidFill>
              </a:rPr>
              <a:t>Selection SW – Exporting a project</a:t>
            </a:r>
            <a:endParaRPr lang="en-GB" altLang="cs-CZ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7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kupina 16"/>
          <p:cNvGrpSpPr/>
          <p:nvPr/>
        </p:nvGrpSpPr>
        <p:grpSpPr>
          <a:xfrm>
            <a:off x="899592" y="2344245"/>
            <a:ext cx="7200000" cy="1883078"/>
            <a:chOff x="755576" y="2276872"/>
            <a:chExt cx="7200000" cy="1883078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2276873"/>
              <a:ext cx="7200000" cy="1883077"/>
            </a:xfrm>
            <a:prstGeom prst="rect">
              <a:avLst/>
            </a:prstGeom>
          </p:spPr>
        </p:pic>
        <p:cxnSp>
          <p:nvCxnSpPr>
            <p:cNvPr id="8" name="Přímá spojnice 7"/>
            <p:cNvCxnSpPr/>
            <p:nvPr/>
          </p:nvCxnSpPr>
          <p:spPr bwMode="auto">
            <a:xfrm>
              <a:off x="4716016" y="2636163"/>
              <a:ext cx="576064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" name="Skupina 3"/>
            <p:cNvGrpSpPr/>
            <p:nvPr/>
          </p:nvGrpSpPr>
          <p:grpSpPr>
            <a:xfrm>
              <a:off x="2051720" y="2387660"/>
              <a:ext cx="587586" cy="497007"/>
              <a:chOff x="2123727" y="2445124"/>
              <a:chExt cx="587586" cy="497007"/>
            </a:xfrm>
          </p:grpSpPr>
          <p:sp>
            <p:nvSpPr>
              <p:cNvPr id="10" name="Šipka doprava 9"/>
              <p:cNvSpPr>
                <a:spLocks noChangeAspect="1"/>
              </p:cNvSpPr>
              <p:nvPr/>
            </p:nvSpPr>
            <p:spPr bwMode="auto">
              <a:xfrm rot="10800000">
                <a:off x="2123728" y="2445124"/>
                <a:ext cx="587585" cy="497007"/>
              </a:xfrm>
              <a:prstGeom prst="rightArrow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32" name="Text Box 2"/>
              <p:cNvSpPr txBox="1">
                <a:spLocks noChangeArrowheads="1"/>
              </p:cNvSpPr>
              <p:nvPr/>
            </p:nvSpPr>
            <p:spPr bwMode="auto">
              <a:xfrm>
                <a:off x="2123727" y="2507871"/>
                <a:ext cx="382953" cy="371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Ctr="1">
                <a:spAutoFit/>
              </a:bodyPr>
              <a:lstStyle>
                <a:lvl1pPr>
                  <a:tabLst>
                    <a:tab pos="18859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tabLst>
                    <a:tab pos="18859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tabLst>
                    <a:tab pos="18859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tabLst>
                    <a:tab pos="18859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tabLst>
                    <a:tab pos="18859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859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859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859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859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marL="0" lvl="1" indent="0">
                  <a:spcBef>
                    <a:spcPts val="1200"/>
                  </a:spcBef>
                  <a:spcAft>
                    <a:spcPts val="4200"/>
                  </a:spcAft>
                </a:pPr>
                <a:r>
                  <a:rPr lang="cs-CZ" sz="1800" b="1" dirty="0" smtClean="0">
                    <a:solidFill>
                      <a:schemeClr val="bg1"/>
                    </a:solidFill>
                  </a:rPr>
                  <a:t>1.</a:t>
                </a:r>
              </a:p>
            </p:txBody>
          </p:sp>
        </p:grpSp>
        <p:grpSp>
          <p:nvGrpSpPr>
            <p:cNvPr id="6" name="Skupina 5"/>
            <p:cNvGrpSpPr/>
            <p:nvPr/>
          </p:nvGrpSpPr>
          <p:grpSpPr>
            <a:xfrm>
              <a:off x="5364088" y="2276872"/>
              <a:ext cx="587585" cy="497007"/>
              <a:chOff x="5580112" y="2328999"/>
              <a:chExt cx="587585" cy="497007"/>
            </a:xfrm>
          </p:grpSpPr>
          <p:sp>
            <p:nvSpPr>
              <p:cNvPr id="31" name="Šipka doprava 30"/>
              <p:cNvSpPr>
                <a:spLocks noChangeAspect="1"/>
              </p:cNvSpPr>
              <p:nvPr/>
            </p:nvSpPr>
            <p:spPr bwMode="auto">
              <a:xfrm rot="10800000">
                <a:off x="5580112" y="2328999"/>
                <a:ext cx="587585" cy="497007"/>
              </a:xfrm>
              <a:prstGeom prst="rightArrow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33" name="Text Box 2"/>
              <p:cNvSpPr txBox="1">
                <a:spLocks noChangeArrowheads="1"/>
              </p:cNvSpPr>
              <p:nvPr/>
            </p:nvSpPr>
            <p:spPr bwMode="auto">
              <a:xfrm>
                <a:off x="5616116" y="2389530"/>
                <a:ext cx="382953" cy="371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Ctr="1">
                <a:spAutoFit/>
              </a:bodyPr>
              <a:lstStyle>
                <a:lvl1pPr>
                  <a:tabLst>
                    <a:tab pos="18859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tabLst>
                    <a:tab pos="18859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tabLst>
                    <a:tab pos="18859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tabLst>
                    <a:tab pos="18859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tabLst>
                    <a:tab pos="18859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859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859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859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859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marL="0" lvl="1" indent="0">
                  <a:spcBef>
                    <a:spcPts val="1200"/>
                  </a:spcBef>
                  <a:spcAft>
                    <a:spcPts val="4200"/>
                  </a:spcAft>
                </a:pPr>
                <a:r>
                  <a:rPr lang="cs-CZ" sz="1800" b="1" dirty="0" smtClean="0">
                    <a:solidFill>
                      <a:schemeClr val="bg1"/>
                    </a:solidFill>
                  </a:rPr>
                  <a:t>2.</a:t>
                </a:r>
              </a:p>
            </p:txBody>
          </p:sp>
        </p:grpSp>
      </p:grp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152400" y="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800" b="1" dirty="0" smtClean="0">
                <a:solidFill>
                  <a:srgbClr val="003D81"/>
                </a:solidFill>
              </a:rPr>
              <a:t>Selection SW – Other information</a:t>
            </a:r>
            <a:endParaRPr lang="en-GB" altLang="cs-CZ" sz="1800" dirty="0">
              <a:solidFill>
                <a:schemeClr val="tx2"/>
              </a:solidFill>
            </a:endParaRPr>
          </a:p>
        </p:txBody>
      </p:sp>
      <p:sp>
        <p:nvSpPr>
          <p:cNvPr id="3077" name="Text Box 2"/>
          <p:cNvSpPr txBox="1">
            <a:spLocks noChangeArrowheads="1"/>
          </p:cNvSpPr>
          <p:nvPr/>
        </p:nvSpPr>
        <p:spPr bwMode="auto">
          <a:xfrm>
            <a:off x="0" y="1008000"/>
            <a:ext cx="91440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lvl="1" algn="ctr"/>
            <a:r>
              <a:rPr lang="en-GB" sz="1800" b="1" dirty="0" smtClean="0"/>
              <a:t>Unit </a:t>
            </a:r>
            <a:r>
              <a:rPr lang="en-GB" sz="1800" b="1" dirty="0" err="1" smtClean="0"/>
              <a:t>catalog</a:t>
            </a:r>
            <a:endParaRPr lang="en-GB" sz="1800" b="1" dirty="0"/>
          </a:p>
        </p:txBody>
      </p:sp>
      <p:pic>
        <p:nvPicPr>
          <p:cNvPr id="6150" name="Obráze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3663"/>
            <a:ext cx="5175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432520" y="1484784"/>
            <a:ext cx="8243936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lvl="1" indent="0">
              <a:spcBef>
                <a:spcPts val="1200"/>
              </a:spcBef>
              <a:spcAft>
                <a:spcPts val="4200"/>
              </a:spcAft>
            </a:pPr>
            <a:r>
              <a:rPr lang="en-GB" sz="1800" dirty="0" smtClean="0"/>
              <a:t>For more information about our units see the </a:t>
            </a:r>
            <a:r>
              <a:rPr lang="en-GB" sz="1800" dirty="0" err="1" smtClean="0"/>
              <a:t>catalog</a:t>
            </a:r>
            <a:r>
              <a:rPr lang="en-GB" sz="1800" dirty="0" smtClean="0"/>
              <a:t> included in the SW.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en-GB" sz="1800" dirty="0" smtClean="0"/>
              <a:t>Click on the unit you added to your project and select </a:t>
            </a:r>
            <a:r>
              <a:rPr lang="en-GB" sz="1800" b="1" dirty="0" err="1" smtClean="0"/>
              <a:t>Catalog</a:t>
            </a:r>
            <a:r>
              <a:rPr lang="en-GB" sz="1800" b="1" dirty="0" smtClean="0"/>
              <a:t> sheets.</a:t>
            </a:r>
            <a:endParaRPr lang="en-GB" sz="1800" dirty="0" smtClean="0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478794" y="4774098"/>
            <a:ext cx="1941078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lvl="1" indent="0">
              <a:spcBef>
                <a:spcPts val="1200"/>
              </a:spcBef>
              <a:spcAft>
                <a:spcPts val="4200"/>
              </a:spcAft>
            </a:pPr>
            <a:r>
              <a:rPr lang="en-GB" sz="1800" dirty="0" smtClean="0"/>
              <a:t>Data sheet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563888" y="4771987"/>
            <a:ext cx="2376264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lvl="1" indent="0">
              <a:spcBef>
                <a:spcPts val="1200"/>
              </a:spcBef>
              <a:spcAft>
                <a:spcPts val="4200"/>
              </a:spcAft>
            </a:pPr>
            <a:r>
              <a:rPr lang="en-GB" sz="1800" dirty="0" smtClean="0"/>
              <a:t>Marketing brochure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6228184" y="4785679"/>
            <a:ext cx="2088232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lvl="1" indent="0">
              <a:spcBef>
                <a:spcPts val="1200"/>
              </a:spcBef>
              <a:spcAft>
                <a:spcPts val="4200"/>
              </a:spcAft>
            </a:pPr>
            <a:r>
              <a:rPr lang="en-GB" sz="1800" dirty="0" smtClean="0"/>
              <a:t>Video presentation</a:t>
            </a:r>
          </a:p>
        </p:txBody>
      </p:sp>
      <p:cxnSp>
        <p:nvCxnSpPr>
          <p:cNvPr id="7" name="Přímá spojnice se šipkou 6"/>
          <p:cNvCxnSpPr/>
          <p:nvPr/>
        </p:nvCxnSpPr>
        <p:spPr bwMode="auto">
          <a:xfrm flipV="1">
            <a:off x="2789548" y="4185067"/>
            <a:ext cx="1251267" cy="59793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1" name="Přímá spojnice se šipkou 20"/>
          <p:cNvCxnSpPr/>
          <p:nvPr/>
        </p:nvCxnSpPr>
        <p:spPr bwMode="auto">
          <a:xfrm flipV="1">
            <a:off x="4499592" y="4155315"/>
            <a:ext cx="0" cy="5977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5" name="Přímá spojnice se šipkou 24"/>
          <p:cNvCxnSpPr/>
          <p:nvPr/>
        </p:nvCxnSpPr>
        <p:spPr bwMode="auto">
          <a:xfrm flipH="1" flipV="1">
            <a:off x="4958370" y="4176000"/>
            <a:ext cx="1701863" cy="56518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224164" y="5372776"/>
            <a:ext cx="8668316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lvl="1" indent="0">
              <a:spcBef>
                <a:spcPts val="1200"/>
              </a:spcBef>
              <a:spcAft>
                <a:spcPts val="0"/>
              </a:spcAft>
            </a:pPr>
            <a:r>
              <a:rPr lang="en-GB" sz="1800" dirty="0" smtClean="0"/>
              <a:t>For more information go the selection SW web</a:t>
            </a:r>
            <a:r>
              <a:rPr lang="cs-CZ" sz="1800" dirty="0" smtClean="0"/>
              <a:t>s</a:t>
            </a:r>
            <a:r>
              <a:rPr lang="en-GB" sz="1800" dirty="0" err="1" smtClean="0"/>
              <a:t>ite</a:t>
            </a:r>
            <a:r>
              <a:rPr lang="en-GB" sz="1800" dirty="0" smtClean="0"/>
              <a:t> at </a:t>
            </a:r>
            <a:r>
              <a:rPr lang="en-GB" sz="1800" dirty="0" smtClean="0">
                <a:hlinkClick r:id="rId5"/>
              </a:rPr>
              <a:t>www.atrea.com/en/duplex-en</a:t>
            </a:r>
            <a:r>
              <a:rPr lang="en-GB" sz="1800" dirty="0" smtClean="0"/>
              <a:t> and the manufacturer‘s website at </a:t>
            </a:r>
            <a:r>
              <a:rPr lang="en-GB" sz="1800" dirty="0" smtClean="0">
                <a:hlinkClick r:id="rId6"/>
              </a:rPr>
              <a:t>www.atrea.com</a:t>
            </a:r>
            <a:r>
              <a:rPr lang="en-GB" sz="1800" dirty="0" smtClean="0"/>
              <a:t>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5457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ZADNI_p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563488" y="41910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cs-CZ" sz="1800" b="1" dirty="0" smtClean="0">
                <a:solidFill>
                  <a:srgbClr val="003D81"/>
                </a:solidFill>
              </a:rPr>
              <a:t>Thank you for your attention.</a:t>
            </a:r>
            <a:endParaRPr lang="en-GB" altLang="cs-CZ" dirty="0" smtClean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6324600"/>
            <a:ext cx="7772400" cy="30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cs-CZ" sz="1200" b="1" dirty="0" smtClean="0">
                <a:solidFill>
                  <a:srgbClr val="464847"/>
                </a:solidFill>
              </a:rPr>
              <a:t>ATREA s.r.o. / </a:t>
            </a:r>
            <a:r>
              <a:rPr lang="cs-CZ" altLang="cs-CZ" sz="1200" dirty="0" smtClean="0">
                <a:solidFill>
                  <a:srgbClr val="464847"/>
                </a:solidFill>
              </a:rPr>
              <a:t>Československé armády 3</a:t>
            </a:r>
            <a:r>
              <a:rPr lang="en-US" altLang="cs-CZ" sz="1200" dirty="0" smtClean="0">
                <a:solidFill>
                  <a:srgbClr val="464847"/>
                </a:solidFill>
              </a:rPr>
              <a:t>2, Jablonec nad Nisou 466 0</a:t>
            </a:r>
            <a:r>
              <a:rPr lang="cs-CZ" altLang="cs-CZ" sz="1200" dirty="0" smtClean="0">
                <a:solidFill>
                  <a:srgbClr val="464847"/>
                </a:solidFill>
              </a:rPr>
              <a:t>5</a:t>
            </a:r>
            <a:r>
              <a:rPr lang="en-US" altLang="cs-CZ" sz="1200" dirty="0" smtClean="0">
                <a:solidFill>
                  <a:srgbClr val="464847"/>
                </a:solidFill>
              </a:rPr>
              <a:t>,</a:t>
            </a:r>
            <a:r>
              <a:rPr lang="cs-CZ" altLang="cs-CZ" sz="1200" dirty="0" smtClean="0">
                <a:solidFill>
                  <a:srgbClr val="464847"/>
                </a:solidFill>
              </a:rPr>
              <a:t> </a:t>
            </a:r>
            <a:r>
              <a:rPr lang="cs-CZ" altLang="cs-CZ" sz="1200" dirty="0">
                <a:solidFill>
                  <a:srgbClr val="464847"/>
                </a:solidFill>
              </a:rPr>
              <a:t>tel. 483 368 111,</a:t>
            </a:r>
            <a:r>
              <a:rPr lang="en-US" altLang="cs-CZ" sz="1200" dirty="0" smtClean="0">
                <a:solidFill>
                  <a:srgbClr val="333333"/>
                </a:solidFill>
              </a:rPr>
              <a:t> </a:t>
            </a:r>
            <a:r>
              <a:rPr lang="en-US" altLang="cs-CZ" sz="1200" dirty="0" smtClean="0">
                <a:solidFill>
                  <a:srgbClr val="333333"/>
                </a:solidFill>
                <a:hlinkClick r:id="rId3"/>
              </a:rPr>
              <a:t>www.atrea.cz</a:t>
            </a:r>
            <a:r>
              <a:rPr lang="cs-CZ" altLang="cs-CZ" sz="1200" dirty="0" smtClean="0">
                <a:solidFill>
                  <a:srgbClr val="333333"/>
                </a:solidFill>
              </a:rPr>
              <a:t> </a:t>
            </a:r>
            <a:endParaRPr lang="en-US" altLang="cs-CZ" dirty="0" smtClean="0">
              <a:solidFill>
                <a:srgbClr val="333333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68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152400" y="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800" b="1" dirty="0" smtClean="0">
                <a:solidFill>
                  <a:srgbClr val="003D81"/>
                </a:solidFill>
              </a:rPr>
              <a:t>Selection software guide</a:t>
            </a:r>
            <a:endParaRPr lang="en-GB" altLang="cs-CZ" sz="1800" dirty="0">
              <a:solidFill>
                <a:schemeClr val="tx2"/>
              </a:solidFill>
            </a:endParaRPr>
          </a:p>
        </p:txBody>
      </p:sp>
      <p:sp>
        <p:nvSpPr>
          <p:cNvPr id="6148" name="Rectangle 10"/>
          <p:cNvSpPr>
            <a:spLocks noChangeArrowheads="1"/>
          </p:cNvSpPr>
          <p:nvPr/>
        </p:nvSpPr>
        <p:spPr bwMode="auto">
          <a:xfrm>
            <a:off x="8207375" y="60769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077" name="Text Box 2"/>
          <p:cNvSpPr txBox="1">
            <a:spLocks noChangeArrowheads="1"/>
          </p:cNvSpPr>
          <p:nvPr/>
        </p:nvSpPr>
        <p:spPr bwMode="auto">
          <a:xfrm>
            <a:off x="0" y="1556792"/>
            <a:ext cx="9144000" cy="106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3000" b="1" dirty="0" smtClean="0">
                <a:latin typeface="+mn-lt"/>
              </a:rPr>
              <a:t>Selection software for DUPLEX units -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3000" b="1" dirty="0" smtClean="0">
                <a:latin typeface="+mn-lt"/>
              </a:rPr>
              <a:t>first steps</a:t>
            </a:r>
            <a:endParaRPr lang="en-GB" dirty="0" smtClean="0">
              <a:solidFill>
                <a:schemeClr val="accent2"/>
              </a:solidFill>
            </a:endParaRPr>
          </a:p>
        </p:txBody>
      </p:sp>
      <p:pic>
        <p:nvPicPr>
          <p:cNvPr id="6150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3663"/>
            <a:ext cx="5175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996822"/>
            <a:ext cx="4860000" cy="28084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56573"/>
            <a:ext cx="5400000" cy="4096921"/>
          </a:xfrm>
          <a:prstGeom prst="rect">
            <a:avLst/>
          </a:prstGeom>
        </p:spPr>
      </p:pic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152400" y="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800" b="1" dirty="0" smtClean="0">
                <a:solidFill>
                  <a:srgbClr val="003D81"/>
                </a:solidFill>
              </a:rPr>
              <a:t>Selection SW – Adding a unit</a:t>
            </a:r>
            <a:endParaRPr lang="en-GB" altLang="cs-CZ" sz="1800" dirty="0">
              <a:solidFill>
                <a:schemeClr val="tx2"/>
              </a:solidFill>
            </a:endParaRPr>
          </a:p>
        </p:txBody>
      </p:sp>
      <p:sp>
        <p:nvSpPr>
          <p:cNvPr id="6148" name="Rectangle 10"/>
          <p:cNvSpPr>
            <a:spLocks noChangeArrowheads="1"/>
          </p:cNvSpPr>
          <p:nvPr/>
        </p:nvSpPr>
        <p:spPr bwMode="auto">
          <a:xfrm>
            <a:off x="8207375" y="60769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077" name="Text Box 2"/>
          <p:cNvSpPr txBox="1">
            <a:spLocks noChangeArrowheads="1"/>
          </p:cNvSpPr>
          <p:nvPr/>
        </p:nvSpPr>
        <p:spPr bwMode="auto">
          <a:xfrm>
            <a:off x="0" y="1008000"/>
            <a:ext cx="9144000" cy="3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cs-CZ" sz="1800" b="1" dirty="0" smtClean="0"/>
              <a:t>1. </a:t>
            </a:r>
            <a:r>
              <a:rPr lang="en-GB" sz="1800" dirty="0" smtClean="0"/>
              <a:t>Start the software you installed and select</a:t>
            </a:r>
            <a:r>
              <a:rPr lang="en-GB" sz="1800" b="1" dirty="0" smtClean="0"/>
              <a:t> Add a </a:t>
            </a:r>
            <a:r>
              <a:rPr lang="cs-CZ" sz="1800" b="1" dirty="0" err="1" smtClean="0"/>
              <a:t>new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equipment</a:t>
            </a:r>
            <a:endParaRPr lang="en-GB" sz="1800" b="1" dirty="0" smtClean="0">
              <a:solidFill>
                <a:schemeClr val="accent2"/>
              </a:solidFill>
            </a:endParaRPr>
          </a:p>
        </p:txBody>
      </p:sp>
      <p:pic>
        <p:nvPicPr>
          <p:cNvPr id="6150" name="Obráze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3663"/>
            <a:ext cx="5175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ipka doprava 6"/>
          <p:cNvSpPr>
            <a:spLocks noChangeAspect="1"/>
          </p:cNvSpPr>
          <p:nvPr/>
        </p:nvSpPr>
        <p:spPr bwMode="auto">
          <a:xfrm rot="10800000">
            <a:off x="2731671" y="1756573"/>
            <a:ext cx="587585" cy="497007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671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798" y="1556792"/>
            <a:ext cx="5400000" cy="4059460"/>
          </a:xfrm>
          <a:prstGeom prst="rect">
            <a:avLst/>
          </a:prstGeom>
        </p:spPr>
      </p:pic>
      <p:sp>
        <p:nvSpPr>
          <p:cNvPr id="6148" name="Rectangle 10"/>
          <p:cNvSpPr>
            <a:spLocks noChangeArrowheads="1"/>
          </p:cNvSpPr>
          <p:nvPr/>
        </p:nvSpPr>
        <p:spPr bwMode="auto">
          <a:xfrm>
            <a:off x="8207375" y="60769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077" name="Text Box 2"/>
          <p:cNvSpPr txBox="1">
            <a:spLocks noChangeArrowheads="1"/>
          </p:cNvSpPr>
          <p:nvPr/>
        </p:nvSpPr>
        <p:spPr bwMode="auto">
          <a:xfrm>
            <a:off x="0" y="1008000"/>
            <a:ext cx="9144000" cy="3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1800" b="1" dirty="0" smtClean="0"/>
              <a:t>2. </a:t>
            </a:r>
            <a:r>
              <a:rPr lang="en-GB" sz="1800" dirty="0" smtClean="0"/>
              <a:t>In the Add a unit wizard </a:t>
            </a:r>
            <a:r>
              <a:rPr lang="en-GB" sz="1800" b="1" dirty="0" smtClean="0"/>
              <a:t>enter required parameters</a:t>
            </a:r>
            <a:endParaRPr lang="en-GB" sz="1800" b="1" dirty="0" smtClean="0">
              <a:solidFill>
                <a:schemeClr val="accent2"/>
              </a:solidFill>
            </a:endParaRPr>
          </a:p>
        </p:txBody>
      </p:sp>
      <p:pic>
        <p:nvPicPr>
          <p:cNvPr id="6150" name="Obráze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3663"/>
            <a:ext cx="5175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5777183"/>
            <a:ext cx="9144000" cy="3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cs-CZ" sz="1800" dirty="0" smtClean="0"/>
              <a:t>U</a:t>
            </a:r>
            <a:r>
              <a:rPr lang="en-GB" sz="1800" dirty="0" smtClean="0"/>
              <a:t>nits highlighted in bold match the selected criteria.</a:t>
            </a:r>
            <a:endParaRPr lang="en-GB" sz="1800" dirty="0" smtClean="0">
              <a:solidFill>
                <a:schemeClr val="accent2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51520" y="2564904"/>
            <a:ext cx="1395264" cy="43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1400" dirty="0" smtClean="0"/>
              <a:t>Required air </a:t>
            </a:r>
            <a:r>
              <a:rPr lang="cs-CZ" sz="1400" dirty="0" err="1" smtClean="0"/>
              <a:t>volume</a:t>
            </a:r>
            <a:endParaRPr lang="en-GB" sz="1400" dirty="0" smtClean="0">
              <a:solidFill>
                <a:schemeClr val="accent2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1520" y="3816052"/>
            <a:ext cx="1395264" cy="61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1400" dirty="0" smtClean="0"/>
              <a:t>Indoor or outdoor installation</a:t>
            </a:r>
            <a:endParaRPr lang="en-GB" sz="1400" dirty="0" smtClean="0">
              <a:solidFill>
                <a:schemeClr val="accent2"/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96416" y="4869160"/>
            <a:ext cx="1395264" cy="26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1400" dirty="0" smtClean="0"/>
              <a:t>Further </a:t>
            </a:r>
            <a:r>
              <a:rPr lang="cs-CZ" sz="1400" dirty="0" err="1" smtClean="0"/>
              <a:t>criteria</a:t>
            </a:r>
            <a:endParaRPr lang="en-GB" sz="1400" dirty="0" smtClean="0">
              <a:solidFill>
                <a:schemeClr val="accent2"/>
              </a:solidFill>
            </a:endParaRPr>
          </a:p>
        </p:txBody>
      </p:sp>
      <p:sp>
        <p:nvSpPr>
          <p:cNvPr id="2" name="Šipka doprava 1"/>
          <p:cNvSpPr>
            <a:spLocks noChangeAspect="1"/>
          </p:cNvSpPr>
          <p:nvPr/>
        </p:nvSpPr>
        <p:spPr bwMode="auto">
          <a:xfrm>
            <a:off x="1691680" y="2526957"/>
            <a:ext cx="589620" cy="497007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Šipka doprava 12"/>
          <p:cNvSpPr>
            <a:spLocks noChangeAspect="1"/>
          </p:cNvSpPr>
          <p:nvPr/>
        </p:nvSpPr>
        <p:spPr bwMode="auto">
          <a:xfrm>
            <a:off x="1691680" y="3873337"/>
            <a:ext cx="589620" cy="497007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21" name="Přímá spojnice 20"/>
          <p:cNvCxnSpPr/>
          <p:nvPr/>
        </p:nvCxnSpPr>
        <p:spPr bwMode="auto">
          <a:xfrm>
            <a:off x="6984000" y="2254514"/>
            <a:ext cx="7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Přímá spojnice 21"/>
          <p:cNvCxnSpPr/>
          <p:nvPr/>
        </p:nvCxnSpPr>
        <p:spPr bwMode="auto">
          <a:xfrm>
            <a:off x="6984352" y="3348000"/>
            <a:ext cx="64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Přímá spojnice 22"/>
          <p:cNvCxnSpPr/>
          <p:nvPr/>
        </p:nvCxnSpPr>
        <p:spPr bwMode="auto">
          <a:xfrm>
            <a:off x="6984352" y="4284000"/>
            <a:ext cx="64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Přímá spojnice 17"/>
          <p:cNvCxnSpPr/>
          <p:nvPr/>
        </p:nvCxnSpPr>
        <p:spPr bwMode="auto">
          <a:xfrm>
            <a:off x="6997550" y="5373216"/>
            <a:ext cx="7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152400" y="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800" b="1" dirty="0" smtClean="0">
                <a:solidFill>
                  <a:srgbClr val="003D81"/>
                </a:solidFill>
              </a:rPr>
              <a:t>Selection SW – Adding a unit</a:t>
            </a:r>
            <a:endParaRPr lang="en-GB" altLang="cs-CZ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80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10"/>
          <p:cNvSpPr>
            <a:spLocks noChangeArrowheads="1"/>
          </p:cNvSpPr>
          <p:nvPr/>
        </p:nvSpPr>
        <p:spPr bwMode="auto">
          <a:xfrm>
            <a:off x="8207375" y="60769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pic>
        <p:nvPicPr>
          <p:cNvPr id="6150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3663"/>
            <a:ext cx="5175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1008000"/>
            <a:ext cx="9144000" cy="3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1800" b="1" dirty="0" smtClean="0"/>
              <a:t>3. Select a name </a:t>
            </a:r>
            <a:r>
              <a:rPr lang="en-GB" sz="1800" dirty="0" smtClean="0"/>
              <a:t>under which the unit will appear in the project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" y="2926064"/>
            <a:ext cx="7924800" cy="53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1524000" indent="-266700">
              <a:lnSpc>
                <a:spcPct val="80000"/>
              </a:lnSpc>
              <a:spcBef>
                <a:spcPct val="50000"/>
              </a:spcBef>
              <a:defRPr/>
            </a:pPr>
            <a:r>
              <a:rPr lang="cs-CZ" sz="1800" b="1" dirty="0" smtClean="0"/>
              <a:t>4. </a:t>
            </a:r>
            <a:r>
              <a:rPr lang="en-GB" sz="1800" b="1" dirty="0" smtClean="0"/>
              <a:t>Choose a climatic </a:t>
            </a:r>
            <a:r>
              <a:rPr lang="cs-CZ" sz="1800" b="1" dirty="0" err="1" smtClean="0"/>
              <a:t>zone</a:t>
            </a:r>
            <a:r>
              <a:rPr lang="en-GB" sz="1800" dirty="0" smtClean="0"/>
              <a:t>. The software will enter summer and winter air temperature and relative humidity data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19" y="1628800"/>
            <a:ext cx="2735361" cy="972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92" y="3789040"/>
            <a:ext cx="7200000" cy="2130867"/>
          </a:xfrm>
          <a:prstGeom prst="rect">
            <a:avLst/>
          </a:prstGeom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52400" y="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800" b="1" dirty="0" smtClean="0">
                <a:solidFill>
                  <a:srgbClr val="003D81"/>
                </a:solidFill>
              </a:rPr>
              <a:t>Selection SW – Adding a unit</a:t>
            </a:r>
            <a:endParaRPr lang="en-GB" altLang="cs-CZ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37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152400" y="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800" b="1" dirty="0" smtClean="0">
                <a:solidFill>
                  <a:srgbClr val="003D81"/>
                </a:solidFill>
              </a:rPr>
              <a:t>Selection SW, Configuration of the unit </a:t>
            </a:r>
            <a:endParaRPr lang="en-GB" altLang="cs-CZ" sz="1800" dirty="0">
              <a:solidFill>
                <a:schemeClr val="tx2"/>
              </a:solidFill>
            </a:endParaRPr>
          </a:p>
        </p:txBody>
      </p:sp>
      <p:sp>
        <p:nvSpPr>
          <p:cNvPr id="6148" name="Rectangle 10"/>
          <p:cNvSpPr>
            <a:spLocks noChangeArrowheads="1"/>
          </p:cNvSpPr>
          <p:nvPr/>
        </p:nvSpPr>
        <p:spPr bwMode="auto">
          <a:xfrm>
            <a:off x="8207375" y="60769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pic>
        <p:nvPicPr>
          <p:cNvPr id="6150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3663"/>
            <a:ext cx="5175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1008000"/>
            <a:ext cx="9144000" cy="53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cs-CZ" sz="1800" dirty="0" smtClean="0"/>
              <a:t>5. </a:t>
            </a:r>
            <a:r>
              <a:rPr lang="en-GB" sz="1800" dirty="0" smtClean="0"/>
              <a:t>In the </a:t>
            </a:r>
            <a:r>
              <a:rPr lang="en-GB" sz="1800" b="1" dirty="0" smtClean="0"/>
              <a:t>Design</a:t>
            </a:r>
            <a:r>
              <a:rPr lang="en-GB" sz="1800" dirty="0" smtClean="0"/>
              <a:t> tab choose the required </a:t>
            </a:r>
            <a:r>
              <a:rPr lang="en-GB" sz="1800" b="1" dirty="0" smtClean="0"/>
              <a:t>Position</a:t>
            </a:r>
            <a:r>
              <a:rPr lang="cs-CZ" sz="1800" b="1" dirty="0" smtClean="0"/>
              <a:t> </a:t>
            </a:r>
            <a:r>
              <a:rPr lang="en-GB" sz="1800" dirty="0" smtClean="0"/>
              <a:t>and</a:t>
            </a:r>
            <a:r>
              <a:rPr lang="en-GB" sz="1800" b="1" dirty="0" smtClean="0"/>
              <a:t> </a:t>
            </a:r>
            <a:br>
              <a:rPr lang="en-GB" sz="1800" b="1" dirty="0" smtClean="0"/>
            </a:br>
            <a:r>
              <a:rPr lang="en-GB" sz="1800" b="1" dirty="0" smtClean="0"/>
              <a:t>Configuration of ports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0" y="5993207"/>
            <a:ext cx="9144000" cy="3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1800" dirty="0" smtClean="0"/>
              <a:t>Click on </a:t>
            </a:r>
            <a:r>
              <a:rPr lang="en-GB" sz="1800" b="1" dirty="0" smtClean="0"/>
              <a:t>Position</a:t>
            </a:r>
            <a:r>
              <a:rPr lang="en-GB" sz="1800" dirty="0" smtClean="0"/>
              <a:t> to open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en-GB" sz="1800" dirty="0" smtClean="0"/>
              <a:t>wizard</a:t>
            </a:r>
          </a:p>
        </p:txBody>
      </p:sp>
      <p:grpSp>
        <p:nvGrpSpPr>
          <p:cNvPr id="4" name="Skupina 3"/>
          <p:cNvGrpSpPr>
            <a:grpSpLocks noChangeAspect="1"/>
          </p:cNvGrpSpPr>
          <p:nvPr/>
        </p:nvGrpSpPr>
        <p:grpSpPr>
          <a:xfrm>
            <a:off x="1579596" y="1628800"/>
            <a:ext cx="5884223" cy="4212000"/>
            <a:chOff x="1336741" y="1665280"/>
            <a:chExt cx="5984809" cy="4284000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741" y="1665280"/>
              <a:ext cx="5984809" cy="4284000"/>
            </a:xfrm>
            <a:prstGeom prst="rect">
              <a:avLst/>
            </a:prstGeom>
          </p:spPr>
        </p:pic>
        <p:sp>
          <p:nvSpPr>
            <p:cNvPr id="13" name="Šipka doprava 12"/>
            <p:cNvSpPr>
              <a:spLocks noChangeAspect="1"/>
            </p:cNvSpPr>
            <p:nvPr/>
          </p:nvSpPr>
          <p:spPr bwMode="auto">
            <a:xfrm>
              <a:off x="2038208" y="2036129"/>
              <a:ext cx="587585" cy="497007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6" name="Levá složená závorka 5"/>
            <p:cNvSpPr/>
            <p:nvPr/>
          </p:nvSpPr>
          <p:spPr bwMode="auto">
            <a:xfrm>
              <a:off x="2697801" y="1957072"/>
              <a:ext cx="144016" cy="648072"/>
            </a:xfrm>
            <a:prstGeom prst="leftBrac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cxnSp>
          <p:nvCxnSpPr>
            <p:cNvPr id="8" name="Přímá spojnice 7"/>
            <p:cNvCxnSpPr/>
            <p:nvPr/>
          </p:nvCxnSpPr>
          <p:spPr bwMode="auto">
            <a:xfrm>
              <a:off x="3273865" y="1912232"/>
              <a:ext cx="402769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4034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10"/>
          <p:cNvSpPr>
            <a:spLocks noChangeArrowheads="1"/>
          </p:cNvSpPr>
          <p:nvPr/>
        </p:nvSpPr>
        <p:spPr bwMode="auto">
          <a:xfrm>
            <a:off x="8207375" y="60769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pic>
        <p:nvPicPr>
          <p:cNvPr id="6150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3663"/>
            <a:ext cx="5175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1008000"/>
            <a:ext cx="9144000" cy="3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1800" dirty="0" smtClean="0"/>
              <a:t>In the wizard select the required </a:t>
            </a:r>
            <a:r>
              <a:rPr lang="en-GB" sz="1800" b="1" dirty="0" smtClean="0"/>
              <a:t>Position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0" y="5085184"/>
            <a:ext cx="9144000" cy="3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1800" dirty="0" smtClean="0"/>
              <a:t>In a similar way select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detailed</a:t>
            </a:r>
            <a:r>
              <a:rPr lang="cs-CZ" sz="1800" dirty="0" smtClean="0"/>
              <a:t> </a:t>
            </a:r>
            <a:r>
              <a:rPr lang="cs-CZ" sz="1800" b="1" dirty="0" err="1" smtClean="0"/>
              <a:t>Position</a:t>
            </a:r>
            <a:r>
              <a:rPr lang="cs-CZ" sz="1800" dirty="0" smtClean="0"/>
              <a:t> and </a:t>
            </a:r>
            <a:r>
              <a:rPr lang="en-GB" sz="1800" b="1" dirty="0" smtClean="0"/>
              <a:t>Configuration of ports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00" y="2092279"/>
            <a:ext cx="6480000" cy="2301997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 bwMode="auto">
          <a:xfrm>
            <a:off x="6371976" y="4082639"/>
            <a:ext cx="1440023" cy="288032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52400" y="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800" b="1" dirty="0" smtClean="0">
                <a:solidFill>
                  <a:srgbClr val="003D81"/>
                </a:solidFill>
              </a:rPr>
              <a:t>Selection SW, Configuration of the unit </a:t>
            </a:r>
            <a:endParaRPr lang="en-GB" altLang="cs-CZ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8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1547664" y="1627451"/>
            <a:ext cx="7164254" cy="4140000"/>
            <a:chOff x="1547664" y="1627451"/>
            <a:chExt cx="7164254" cy="4140000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1627451"/>
              <a:ext cx="7164254" cy="4140000"/>
            </a:xfrm>
            <a:prstGeom prst="rect">
              <a:avLst/>
            </a:prstGeom>
          </p:spPr>
        </p:pic>
        <p:cxnSp>
          <p:nvCxnSpPr>
            <p:cNvPr id="20" name="Přímá spojnice 19"/>
            <p:cNvCxnSpPr/>
            <p:nvPr/>
          </p:nvCxnSpPr>
          <p:spPr bwMode="auto">
            <a:xfrm>
              <a:off x="2915816" y="1866458"/>
              <a:ext cx="468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Šipka doprava 16"/>
            <p:cNvSpPr>
              <a:spLocks noChangeAspect="1"/>
            </p:cNvSpPr>
            <p:nvPr/>
          </p:nvSpPr>
          <p:spPr bwMode="auto">
            <a:xfrm rot="10800000">
              <a:off x="4308791" y="3024000"/>
              <a:ext cx="587585" cy="497007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9" name="Šipka doprava 18"/>
            <p:cNvSpPr>
              <a:spLocks noChangeAspect="1"/>
            </p:cNvSpPr>
            <p:nvPr/>
          </p:nvSpPr>
          <p:spPr bwMode="auto">
            <a:xfrm rot="10800000">
              <a:off x="4329541" y="4608000"/>
              <a:ext cx="587585" cy="497007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sp>
        <p:nvSpPr>
          <p:cNvPr id="6148" name="Rectangle 10"/>
          <p:cNvSpPr>
            <a:spLocks noChangeArrowheads="1"/>
          </p:cNvSpPr>
          <p:nvPr/>
        </p:nvSpPr>
        <p:spPr bwMode="auto">
          <a:xfrm>
            <a:off x="8207375" y="60769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077" name="Text Box 2"/>
          <p:cNvSpPr txBox="1">
            <a:spLocks noChangeArrowheads="1"/>
          </p:cNvSpPr>
          <p:nvPr/>
        </p:nvSpPr>
        <p:spPr bwMode="auto">
          <a:xfrm>
            <a:off x="0" y="1008000"/>
            <a:ext cx="9144000" cy="53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cs-CZ" sz="1800" dirty="0" smtClean="0"/>
              <a:t>6. </a:t>
            </a:r>
            <a:r>
              <a:rPr lang="en-GB" sz="1800" dirty="0" smtClean="0"/>
              <a:t>In the </a:t>
            </a:r>
            <a:r>
              <a:rPr lang="en-GB" sz="1800" b="1" dirty="0" err="1" smtClean="0"/>
              <a:t>Operati</a:t>
            </a:r>
            <a:r>
              <a:rPr lang="cs-CZ" sz="1800" b="1" dirty="0" smtClean="0"/>
              <a:t>o</a:t>
            </a:r>
            <a:r>
              <a:rPr lang="en-GB" sz="1800" b="1" dirty="0" smtClean="0"/>
              <a:t>n point </a:t>
            </a:r>
            <a:r>
              <a:rPr lang="en-GB" sz="1800" dirty="0" smtClean="0"/>
              <a:t>tab enter </a:t>
            </a:r>
            <a:r>
              <a:rPr lang="en-GB" sz="1800" b="1" dirty="0" smtClean="0"/>
              <a:t>External static pressure </a:t>
            </a:r>
            <a:br>
              <a:rPr lang="en-GB" sz="1800" b="1" dirty="0" smtClean="0"/>
            </a:br>
            <a:r>
              <a:rPr lang="en-GB" sz="1800" dirty="0" smtClean="0"/>
              <a:t>needed for air transport</a:t>
            </a:r>
          </a:p>
        </p:txBody>
      </p:sp>
      <p:pic>
        <p:nvPicPr>
          <p:cNvPr id="6150" name="Obráze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3663"/>
            <a:ext cx="5175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0" y="5849191"/>
            <a:ext cx="9144000" cy="3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cs-CZ" sz="1800" dirty="0" smtClean="0"/>
              <a:t>7. </a:t>
            </a:r>
            <a:r>
              <a:rPr lang="en-GB" sz="1800" dirty="0" smtClean="0"/>
              <a:t>Choose </a:t>
            </a:r>
            <a:r>
              <a:rPr lang="en-GB" sz="1800" b="1" dirty="0" smtClean="0"/>
              <a:t>Filtration </a:t>
            </a:r>
            <a:r>
              <a:rPr lang="en-GB" sz="1800" dirty="0" smtClean="0"/>
              <a:t>class</a:t>
            </a:r>
          </a:p>
        </p:txBody>
      </p:sp>
      <p:sp>
        <p:nvSpPr>
          <p:cNvPr id="14" name="Šipka doprava 13"/>
          <p:cNvSpPr>
            <a:spLocks noChangeAspect="1"/>
          </p:cNvSpPr>
          <p:nvPr/>
        </p:nvSpPr>
        <p:spPr bwMode="auto">
          <a:xfrm>
            <a:off x="2334726" y="3883973"/>
            <a:ext cx="587585" cy="497007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8" name="Šipka doprava 17"/>
          <p:cNvSpPr>
            <a:spLocks noChangeAspect="1"/>
          </p:cNvSpPr>
          <p:nvPr/>
        </p:nvSpPr>
        <p:spPr bwMode="auto">
          <a:xfrm>
            <a:off x="2351017" y="4983338"/>
            <a:ext cx="587585" cy="497007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52400" y="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GB" altLang="cs-CZ" sz="1800" b="1" dirty="0" smtClean="0">
                <a:solidFill>
                  <a:srgbClr val="003D81"/>
                </a:solidFill>
              </a:rPr>
              <a:t>Selection SW, Configuration of the unit </a:t>
            </a:r>
            <a:endParaRPr lang="en-GB" altLang="cs-CZ" sz="1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76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3663"/>
            <a:ext cx="5175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Skupina 5"/>
          <p:cNvGrpSpPr/>
          <p:nvPr/>
        </p:nvGrpSpPr>
        <p:grpSpPr>
          <a:xfrm>
            <a:off x="1043608" y="1412776"/>
            <a:ext cx="7114265" cy="4320000"/>
            <a:chOff x="1547664" y="1485607"/>
            <a:chExt cx="7114265" cy="4320000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1485607"/>
              <a:ext cx="7114265" cy="4320000"/>
            </a:xfrm>
            <a:prstGeom prst="rect">
              <a:avLst/>
            </a:prstGeom>
          </p:spPr>
        </p:pic>
        <p:cxnSp>
          <p:nvCxnSpPr>
            <p:cNvPr id="22" name="Přímá spojnice 21"/>
            <p:cNvCxnSpPr/>
            <p:nvPr/>
          </p:nvCxnSpPr>
          <p:spPr bwMode="auto">
            <a:xfrm>
              <a:off x="2880000" y="1736784"/>
              <a:ext cx="50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Šipka doprava 13"/>
            <p:cNvSpPr>
              <a:spLocks noChangeAspect="1"/>
            </p:cNvSpPr>
            <p:nvPr/>
          </p:nvSpPr>
          <p:spPr bwMode="auto">
            <a:xfrm>
              <a:off x="3336343" y="3240000"/>
              <a:ext cx="587585" cy="497007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7" name="Šipka doprava 16"/>
            <p:cNvSpPr>
              <a:spLocks noChangeAspect="1"/>
            </p:cNvSpPr>
            <p:nvPr/>
          </p:nvSpPr>
          <p:spPr bwMode="auto">
            <a:xfrm rot="10800000">
              <a:off x="5472000" y="3132000"/>
              <a:ext cx="587585" cy="497007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3" name="Obdélník 12"/>
            <p:cNvSpPr/>
            <p:nvPr/>
          </p:nvSpPr>
          <p:spPr bwMode="auto">
            <a:xfrm>
              <a:off x="3960000" y="3780000"/>
              <a:ext cx="306000" cy="144000"/>
            </a:xfrm>
            <a:prstGeom prst="rect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5" name="Obdélník 14"/>
            <p:cNvSpPr/>
            <p:nvPr/>
          </p:nvSpPr>
          <p:spPr bwMode="auto">
            <a:xfrm>
              <a:off x="4680048" y="3780000"/>
              <a:ext cx="324000" cy="144000"/>
            </a:xfrm>
            <a:prstGeom prst="rect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sp>
        <p:nvSpPr>
          <p:cNvPr id="16" name="Obdélník 15"/>
          <p:cNvSpPr/>
          <p:nvPr/>
        </p:nvSpPr>
        <p:spPr bwMode="auto">
          <a:xfrm>
            <a:off x="3419944" y="4661169"/>
            <a:ext cx="342000" cy="252000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0" name="Obdélník 19"/>
          <p:cNvSpPr/>
          <p:nvPr/>
        </p:nvSpPr>
        <p:spPr bwMode="auto">
          <a:xfrm>
            <a:off x="4175944" y="4661169"/>
            <a:ext cx="324000" cy="252000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0" y="5865799"/>
            <a:ext cx="91440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sz="1800" dirty="0" smtClean="0"/>
              <a:t>9. Check</a:t>
            </a:r>
            <a:r>
              <a:rPr lang="en-GB" sz="1800" b="1" dirty="0" smtClean="0"/>
              <a:t> Exhaust air temperature </a:t>
            </a:r>
            <a:r>
              <a:rPr lang="en-GB" sz="1800" dirty="0" smtClean="0"/>
              <a:t>and</a:t>
            </a:r>
            <a:r>
              <a:rPr lang="en-GB" sz="1800" b="1" dirty="0" smtClean="0"/>
              <a:t> relative humidity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0" y="1008000"/>
            <a:ext cx="9144000" cy="3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cs-CZ" sz="1800" dirty="0" smtClean="0"/>
              <a:t>8. </a:t>
            </a:r>
            <a:r>
              <a:rPr lang="en-GB" sz="1800" dirty="0" smtClean="0"/>
              <a:t>Adjust supply air temperature by adding </a:t>
            </a:r>
            <a:r>
              <a:rPr lang="en-GB" sz="1800" b="1" dirty="0" smtClean="0"/>
              <a:t>Heating </a:t>
            </a:r>
            <a:r>
              <a:rPr lang="en-GB" sz="1800" dirty="0" smtClean="0"/>
              <a:t>or</a:t>
            </a:r>
            <a:r>
              <a:rPr lang="en-GB" sz="1800" b="1" dirty="0" smtClean="0"/>
              <a:t> Cooling</a:t>
            </a: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152400" y="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GB" altLang="cs-CZ" sz="1800" b="1" dirty="0" smtClean="0">
                <a:solidFill>
                  <a:srgbClr val="003D81"/>
                </a:solidFill>
              </a:rPr>
              <a:t>Selection SW, Configuration of the unit </a:t>
            </a:r>
            <a:endParaRPr lang="en-GB" altLang="cs-CZ" sz="1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36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/>
    </p:bldLst>
  </p:timing>
</p:sld>
</file>

<file path=ppt/theme/theme1.xml><?xml version="1.0" encoding="utf-8"?>
<a:theme xmlns:a="http://schemas.openxmlformats.org/drawingml/2006/main" name="atrea">
  <a:themeElements>
    <a:clrScheme name="atre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tre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atre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re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re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re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re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re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re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re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re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re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re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re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2004:Templates:My Templates:atrea.pot</Template>
  <TotalTime>12454</TotalTime>
  <Words>395</Words>
  <Application>Microsoft Office PowerPoint</Application>
  <PresentationFormat>Předvádění na obrazovce (4:3)</PresentationFormat>
  <Paragraphs>59</Paragraphs>
  <Slides>14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ＭＳ Ｐゴシック</vt:lpstr>
      <vt:lpstr>Arial</vt:lpstr>
      <vt:lpstr>Tahoma</vt:lpstr>
      <vt:lpstr>atrea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Thank you for your attention.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 on selection SW Atrea DUPLEX</dc:title>
  <dc:creator>---</dc:creator>
  <cp:lastModifiedBy>Jiří Rejman</cp:lastModifiedBy>
  <cp:revision>766</cp:revision>
  <cp:lastPrinted>2018-09-05T13:18:22Z</cp:lastPrinted>
  <dcterms:created xsi:type="dcterms:W3CDTF">2011-11-24T12:12:16Z</dcterms:created>
  <dcterms:modified xsi:type="dcterms:W3CDTF">2022-04-04T09:39:57Z</dcterms:modified>
</cp:coreProperties>
</file>